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72" r:id="rId2"/>
    <p:sldMasterId id="2147483684" r:id="rId3"/>
    <p:sldMasterId id="2147483732" r:id="rId4"/>
  </p:sldMasterIdLst>
  <p:notesMasterIdLst>
    <p:notesMasterId r:id="rId52"/>
  </p:notesMasterIdLst>
  <p:handoutMasterIdLst>
    <p:handoutMasterId r:id="rId53"/>
  </p:handoutMasterIdLst>
  <p:sldIdLst>
    <p:sldId id="258" r:id="rId5"/>
    <p:sldId id="320" r:id="rId6"/>
    <p:sldId id="260" r:id="rId7"/>
    <p:sldId id="259" r:id="rId8"/>
    <p:sldId id="261" r:id="rId9"/>
    <p:sldId id="262" r:id="rId10"/>
    <p:sldId id="263" r:id="rId11"/>
    <p:sldId id="265" r:id="rId12"/>
    <p:sldId id="264" r:id="rId13"/>
    <p:sldId id="267" r:id="rId14"/>
    <p:sldId id="268" r:id="rId15"/>
    <p:sldId id="269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7" r:id="rId26"/>
    <p:sldId id="323" r:id="rId27"/>
    <p:sldId id="289" r:id="rId28"/>
    <p:sldId id="290" r:id="rId29"/>
    <p:sldId id="324" r:id="rId30"/>
    <p:sldId id="291" r:id="rId31"/>
    <p:sldId id="292" r:id="rId32"/>
    <p:sldId id="325" r:id="rId33"/>
    <p:sldId id="293" r:id="rId34"/>
    <p:sldId id="294" r:id="rId35"/>
    <p:sldId id="326" r:id="rId36"/>
    <p:sldId id="295" r:id="rId37"/>
    <p:sldId id="296" r:id="rId38"/>
    <p:sldId id="297" r:id="rId39"/>
    <p:sldId id="298" r:id="rId40"/>
    <p:sldId id="299" r:id="rId41"/>
    <p:sldId id="300" r:id="rId42"/>
    <p:sldId id="331" r:id="rId43"/>
    <p:sldId id="332" r:id="rId44"/>
    <p:sldId id="301" r:id="rId45"/>
    <p:sldId id="333" r:id="rId46"/>
    <p:sldId id="302" r:id="rId47"/>
    <p:sldId id="337" r:id="rId48"/>
    <p:sldId id="334" r:id="rId49"/>
    <p:sldId id="336" r:id="rId50"/>
    <p:sldId id="305" r:id="rId51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009" autoAdjust="0"/>
    <p:restoredTop sz="94223" autoAdjust="0"/>
  </p:normalViewPr>
  <p:slideViewPr>
    <p:cSldViewPr>
      <p:cViewPr varScale="1">
        <p:scale>
          <a:sx n="111" d="100"/>
          <a:sy n="111" d="100"/>
        </p:scale>
        <p:origin x="123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99CBE-2226-4ED8-8F05-D2B54D90DC97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A7D9C-E514-499E-A19A-B76CDFEC44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581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07E09-728F-454F-8CDF-7DE94EEECFFE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ED0F5-83A4-4BAF-BD97-E243DABAD47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01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57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19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7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23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011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23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140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009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02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510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590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F737-E438-4BB2-80DE-28C137199422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62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906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69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637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F737-E438-4BB2-80DE-28C137199422}" type="slidenum">
              <a:rPr lang="en-GB" smtClean="0">
                <a:solidFill>
                  <a:prstClr val="black"/>
                </a:solidFill>
              </a:rPr>
              <a:pPr/>
              <a:t>23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62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989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53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F737-E438-4BB2-80DE-28C137199422}" type="slidenum">
              <a:rPr lang="en-GB" smtClean="0">
                <a:solidFill>
                  <a:prstClr val="black"/>
                </a:solidFill>
              </a:rPr>
              <a:pPr/>
              <a:t>26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62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604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085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F737-E438-4BB2-80DE-28C137199422}" type="slidenum">
              <a:rPr lang="en-GB" smtClean="0">
                <a:solidFill>
                  <a:prstClr val="black"/>
                </a:solidFill>
              </a:rPr>
              <a:pPr/>
              <a:t>29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6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229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1553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916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F737-E438-4BB2-80DE-28C137199422}" type="slidenum">
              <a:rPr lang="en-GB" smtClean="0">
                <a:solidFill>
                  <a:prstClr val="black"/>
                </a:solidFill>
              </a:rPr>
              <a:pPr/>
              <a:t>32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62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84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1737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253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445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997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930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F737-E438-4BB2-80DE-28C137199422}" type="slidenum">
              <a:rPr lang="en-GB" smtClean="0">
                <a:solidFill>
                  <a:prstClr val="black"/>
                </a:solidFill>
              </a:rPr>
              <a:pPr/>
              <a:t>40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62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36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149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F737-E438-4BB2-80DE-28C137199422}" type="slidenum">
              <a:rPr lang="en-GB" smtClean="0">
                <a:solidFill>
                  <a:prstClr val="black"/>
                </a:solidFill>
              </a:rPr>
              <a:pPr/>
              <a:t>42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62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281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F737-E438-4BB2-80DE-28C137199422}" type="slidenum">
              <a:rPr lang="en-GB" smtClean="0">
                <a:solidFill>
                  <a:prstClr val="black"/>
                </a:solidFill>
              </a:rPr>
              <a:pPr/>
              <a:t>44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62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F737-E438-4BB2-80DE-28C137199422}" type="slidenum">
              <a:rPr lang="en-GB" smtClean="0">
                <a:solidFill>
                  <a:prstClr val="black"/>
                </a:solidFill>
              </a:rPr>
              <a:pPr/>
              <a:t>45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62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F737-E438-4BB2-80DE-28C137199422}" type="slidenum">
              <a:rPr lang="en-GB" smtClean="0">
                <a:solidFill>
                  <a:prstClr val="black"/>
                </a:solidFill>
              </a:rPr>
              <a:pPr/>
              <a:t>46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62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4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83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965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783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614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ED0F5-83A4-4BAF-BD97-E243DABAD477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49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20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845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58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79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54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108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32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2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18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09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981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451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96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9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76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837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265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4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4898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70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732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78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901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03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8170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420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368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9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26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98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916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710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61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6E4AE-73FA-44A2-9D32-D1592B4072C8}" type="datetimeFigureOut">
              <a:rPr lang="en-GB" smtClean="0"/>
              <a:pPr/>
              <a:t>06/05/2019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AED1C-D858-432B-AB34-D862689F585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07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4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6E4AE-73FA-44A2-9D32-D1592B4072C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AED1C-D858-432B-AB34-D862689F585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32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979712" y="5157192"/>
            <a:ext cx="39000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Perimeter Security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Firewall Fundamentals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Types </a:t>
            </a:r>
            <a:r>
              <a:rPr lang="en-GB" dirty="0">
                <a:solidFill>
                  <a:schemeClr val="bg1"/>
                </a:solidFill>
              </a:rPr>
              <a:t>of </a:t>
            </a:r>
            <a:r>
              <a:rPr lang="en-GB" dirty="0" smtClean="0">
                <a:solidFill>
                  <a:schemeClr val="bg1"/>
                </a:solidFill>
              </a:rPr>
              <a:t>Firewall </a:t>
            </a:r>
            <a:r>
              <a:rPr lang="en-GB" dirty="0">
                <a:solidFill>
                  <a:schemeClr val="bg1"/>
                </a:solidFill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-1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4000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9552" y="260648"/>
            <a:ext cx="8229600" cy="57606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 smtClean="0">
                <a:solidFill>
                  <a:schemeClr val="tx2">
                    <a:lumMod val="50000"/>
                  </a:schemeClr>
                </a:solidFill>
              </a:rPr>
              <a:t>Trusted &amp; Untrusted Network – Perimeter Between</a:t>
            </a:r>
            <a:endParaRPr lang="en-GB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4437112"/>
            <a:ext cx="49172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Firewall Deployed at trust boundary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Perimeter between trusted/untrusted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Bob </a:t>
            </a:r>
            <a:r>
              <a:rPr lang="en-GB" sz="1600" dirty="0"/>
              <a:t>inside his </a:t>
            </a:r>
            <a:r>
              <a:rPr lang="en-GB" sz="1600" b="1" dirty="0"/>
              <a:t>trusted network – </a:t>
            </a:r>
            <a:r>
              <a:rPr lang="en-GB" sz="1600" dirty="0"/>
              <a:t>private network connected to the Internet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Under </a:t>
            </a:r>
            <a:r>
              <a:rPr lang="en-GB" sz="1600" dirty="0"/>
              <a:t>Bobs organisations </a:t>
            </a:r>
            <a:r>
              <a:rPr lang="en-GB" sz="1600" dirty="0" smtClean="0"/>
              <a:t>control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Eve </a:t>
            </a:r>
            <a:r>
              <a:rPr lang="en-GB" sz="1600" dirty="0"/>
              <a:t>out on the Internet – the </a:t>
            </a:r>
            <a:r>
              <a:rPr lang="en-GB" sz="1600" b="1" dirty="0"/>
              <a:t>untrusted network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83568" y="4766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b="1" dirty="0" smtClean="0"/>
              <a:t>Segmentation of Internal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Using </a:t>
            </a:r>
            <a:r>
              <a:rPr lang="en-GB" sz="1400" dirty="0"/>
              <a:t>multiple layered firewalls, at the </a:t>
            </a:r>
            <a:r>
              <a:rPr lang="en-GB" sz="1400" dirty="0" smtClean="0"/>
              <a:t>perimeters - </a:t>
            </a:r>
            <a:r>
              <a:rPr lang="en-GB" sz="1400" dirty="0"/>
              <a:t>between more and less trusted </a:t>
            </a:r>
            <a:r>
              <a:rPr lang="en-GB" sz="1400" dirty="0" smtClean="0"/>
              <a:t>networks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More/Less trusted – risk to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Different firewall filtering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Internal hosts access to Internet – higher risk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89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99592" y="472514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Fox in the Hen </a:t>
            </a:r>
            <a:r>
              <a:rPr lang="en-GB" sz="1100" dirty="0" smtClean="0"/>
              <a:t>house</a:t>
            </a:r>
          </a:p>
        </p:txBody>
      </p:sp>
      <p:sp>
        <p:nvSpPr>
          <p:cNvPr id="5" name="Rectangle 4"/>
          <p:cNvSpPr/>
          <p:nvPr/>
        </p:nvSpPr>
        <p:spPr>
          <a:xfrm>
            <a:off x="4355976" y="5733256"/>
            <a:ext cx="42484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 “Perimeter Firewall – like a crunchy shell round a soft chewy centre” </a:t>
            </a:r>
            <a:endParaRPr lang="en-GB" sz="1100" dirty="0" smtClean="0"/>
          </a:p>
          <a:p>
            <a:r>
              <a:rPr lang="en-GB" sz="1100" dirty="0"/>
              <a:t>	</a:t>
            </a:r>
            <a:r>
              <a:rPr lang="en-GB" sz="1100" dirty="0" smtClean="0"/>
              <a:t>		-- </a:t>
            </a:r>
            <a:r>
              <a:rPr lang="en-GB" sz="1100" dirty="0"/>
              <a:t>Bill Cheswick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894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03999" y="260648"/>
            <a:ext cx="3709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Network/Zone Trust Levels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958" y="620688"/>
            <a:ext cx="54006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Firewalls </a:t>
            </a:r>
            <a:r>
              <a:rPr lang="en-GB" sz="1200" dirty="0"/>
              <a:t>can be deployed within various </a:t>
            </a:r>
            <a:r>
              <a:rPr lang="en-GB" sz="1200" dirty="0" smtClean="0"/>
              <a:t>Topologies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Based on Idea that Networks to be segregated -  have different </a:t>
            </a:r>
            <a:endParaRPr lang="en-GB" sz="1200" dirty="0" smtClean="0"/>
          </a:p>
          <a:p>
            <a:r>
              <a:rPr lang="en-GB" sz="1200" dirty="0" smtClean="0"/>
              <a:t>        Trust Levels/Risk Levels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 smtClean="0"/>
              <a:t>Create different Security Zones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 smtClean="0"/>
              <a:t>Untrusted Internet highest Risk = lowest Trust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 smtClean="0"/>
              <a:t>Internal Network might browse Internet = higher risk</a:t>
            </a:r>
          </a:p>
          <a:p>
            <a:pPr lvl="1"/>
            <a:r>
              <a:rPr lang="en-GB" sz="1100" dirty="0" smtClean="0"/>
              <a:t>        than local server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9552" y="260648"/>
            <a:ext cx="8208912" cy="57606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dirty="0" smtClean="0">
                <a:solidFill>
                  <a:schemeClr val="tx2">
                    <a:lumMod val="50000"/>
                  </a:schemeClr>
                </a:solidFill>
              </a:rPr>
              <a:t> Firewall Deployment Topologies</a:t>
            </a:r>
            <a:endParaRPr lang="en-GB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040" y="865751"/>
            <a:ext cx="2331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/>
              <a:t>Single Firewall</a:t>
            </a:r>
            <a:endParaRPr lang="en-GB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755576" y="1386351"/>
            <a:ext cx="5400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Small Organisation/Home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No Services to provide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Segregating internal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smtClean="0"/>
              <a:t>2 security zones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6137" y="414814"/>
            <a:ext cx="44003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/>
              <a:t>Single Firewall – Web Server</a:t>
            </a:r>
            <a:endParaRPr lang="en-GB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732673" y="935414"/>
            <a:ext cx="5400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Providing Services to external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Server Placed outside the trusted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Bastion Host – Server Hardened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Provide Static Web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No trust relationship with internal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06137" y="332656"/>
            <a:ext cx="3316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/>
              <a:t>Single Firewall - DMZ</a:t>
            </a:r>
            <a:endParaRPr lang="en-GB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732673" y="853256"/>
            <a:ext cx="5400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Providing </a:t>
            </a:r>
            <a:r>
              <a:rPr lang="en-GB" sz="1600" dirty="0"/>
              <a:t>Services </a:t>
            </a:r>
            <a:r>
              <a:rPr lang="en-GB" sz="1600" dirty="0" smtClean="0"/>
              <a:t>to external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Server Placed on DMZ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Firewall creates </a:t>
            </a:r>
            <a:r>
              <a:rPr lang="en-GB" sz="1600" b="1" dirty="0" smtClean="0"/>
              <a:t>3 Security Zones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External/DMZ/Internal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6137" y="332656"/>
            <a:ext cx="5516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/>
              <a:t>Enterprise Firewall – Multiple DMZs</a:t>
            </a:r>
            <a:endParaRPr lang="en-GB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664124" y="743935"/>
            <a:ext cx="5400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Different Services provided to external network on different DMZs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Firewall creates different Security Zones for different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 smtClean="0"/>
          </a:p>
          <a:p>
            <a:endParaRPr lang="en-GB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576064"/>
          </a:xfr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l"/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Perimeter Security</a:t>
            </a:r>
            <a:endParaRPr lang="en-GB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543643" y="5147319"/>
            <a:ext cx="187220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Firewalls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33254" y="3095091"/>
            <a:ext cx="223224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Fundamentals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8208912" cy="5472608"/>
          </a:xfr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b="1" dirty="0" smtClean="0"/>
              <a:t>Why Firewalls?</a:t>
            </a:r>
          </a:p>
          <a:p>
            <a:r>
              <a:rPr lang="en-GB" sz="3000" dirty="0"/>
              <a:t>Mitigate Risks</a:t>
            </a:r>
            <a:endParaRPr lang="en-GB" dirty="0"/>
          </a:p>
          <a:p>
            <a:pPr lvl="1"/>
            <a:r>
              <a:rPr lang="en-GB" dirty="0"/>
              <a:t>Mitigate threats to assets from known vulnerabilities</a:t>
            </a:r>
          </a:p>
          <a:p>
            <a:pPr lvl="1"/>
            <a:r>
              <a:rPr lang="en-GB" dirty="0"/>
              <a:t>Reduce services open to Internet</a:t>
            </a:r>
          </a:p>
          <a:p>
            <a:pPr lvl="1"/>
            <a:r>
              <a:rPr lang="en-GB" dirty="0"/>
              <a:t>Mitigate trust attacks</a:t>
            </a:r>
          </a:p>
          <a:p>
            <a:r>
              <a:rPr lang="en-GB" sz="3000" dirty="0" smtClean="0"/>
              <a:t>Segregation/Privacy</a:t>
            </a:r>
          </a:p>
          <a:p>
            <a:pPr lvl="1"/>
            <a:r>
              <a:rPr lang="en-GB" dirty="0" smtClean="0"/>
              <a:t>Segregate organisational traffic from Internet</a:t>
            </a:r>
          </a:p>
          <a:p>
            <a:pPr lvl="1"/>
            <a:r>
              <a:rPr lang="en-GB" dirty="0" smtClean="0"/>
              <a:t>Hide organisations assets, systems/services from attackers</a:t>
            </a:r>
          </a:p>
          <a:p>
            <a:pPr lvl="2"/>
            <a:r>
              <a:rPr lang="en-GB" dirty="0" smtClean="0"/>
              <a:t>Harder to perform reconnaissance</a:t>
            </a:r>
          </a:p>
          <a:p>
            <a:r>
              <a:rPr lang="en-GB" sz="3000" dirty="0" smtClean="0"/>
              <a:t>Apply Organisation’s Security Policy</a:t>
            </a:r>
          </a:p>
          <a:p>
            <a:pPr lvl="1"/>
            <a:r>
              <a:rPr lang="en-GB" dirty="0" smtClean="0"/>
              <a:t>Create </a:t>
            </a:r>
            <a:r>
              <a:rPr lang="en-GB" dirty="0"/>
              <a:t>choke points that traffic has to pass through – perimeter and </a:t>
            </a:r>
            <a:r>
              <a:rPr lang="en-GB" dirty="0" smtClean="0"/>
              <a:t>internal – apply filtering</a:t>
            </a:r>
            <a:endParaRPr lang="en-GB" dirty="0"/>
          </a:p>
          <a:p>
            <a:r>
              <a:rPr lang="en-GB" sz="3000" dirty="0" smtClean="0"/>
              <a:t>Monitoring</a:t>
            </a:r>
            <a:endParaRPr lang="en-GB" dirty="0" smtClean="0"/>
          </a:p>
          <a:p>
            <a:pPr lvl="1"/>
            <a:r>
              <a:rPr lang="en-GB" dirty="0" smtClean="0"/>
              <a:t>Logging traffic passing through for analysing attacks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7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-1"/>
            <a:ext cx="9144000" cy="689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9552" y="188640"/>
            <a:ext cx="8229600" cy="57606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Firewall Traffic Flows </a:t>
            </a:r>
            <a:endParaRPr lang="en-GB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2638" y="932677"/>
            <a:ext cx="540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Understand traffic flows through 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Based on security zones/firewall implementations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  <p:sp>
        <p:nvSpPr>
          <p:cNvPr id="9" name="Rectangle 8"/>
          <p:cNvSpPr/>
          <p:nvPr/>
        </p:nvSpPr>
        <p:spPr>
          <a:xfrm>
            <a:off x="798854" y="4869160"/>
            <a:ext cx="787760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Typically </a:t>
            </a:r>
            <a:r>
              <a:rPr lang="en-GB" sz="1600" b="1" dirty="0" smtClean="0"/>
              <a:t>default </a:t>
            </a:r>
            <a:r>
              <a:rPr lang="en-GB" sz="1600" dirty="0" smtClean="0"/>
              <a:t>is only </a:t>
            </a:r>
            <a:r>
              <a:rPr lang="en-GB" sz="1600" dirty="0"/>
              <a:t>Higher trust zone to lower </a:t>
            </a:r>
            <a:r>
              <a:rPr lang="en-GB" sz="1600" dirty="0" smtClean="0"/>
              <a:t>allowed to </a:t>
            </a:r>
            <a:r>
              <a:rPr lang="en-GB" sz="1600" dirty="0"/>
              <a:t>initiate connection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Stateful</a:t>
            </a:r>
            <a:r>
              <a:rPr lang="en-GB" sz="1600" dirty="0"/>
              <a:t> also allows return </a:t>
            </a:r>
            <a:r>
              <a:rPr lang="en-GB" sz="1600" dirty="0" smtClean="0"/>
              <a:t>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Lower to higher trust zone not allowed to </a:t>
            </a:r>
            <a:r>
              <a:rPr lang="en-GB" sz="1600" dirty="0"/>
              <a:t>initiate connection </a:t>
            </a:r>
            <a:r>
              <a:rPr lang="en-GB" sz="1600" dirty="0" smtClean="0"/>
              <a:t>– packets dropped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Windows Firewall – lab problems – Ping from GNS3 Router to local host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Allows ICMP out + return traffic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Drops ICMP by default incoming </a:t>
            </a:r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53547" y="393690"/>
            <a:ext cx="5760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 smtClean="0"/>
              <a:t>Default Rules </a:t>
            </a:r>
            <a:r>
              <a:rPr lang="en-GB" sz="1400" dirty="0" smtClean="0"/>
              <a:t>the same: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Higher </a:t>
            </a:r>
            <a:r>
              <a:rPr lang="en-GB" sz="1400" dirty="0"/>
              <a:t>trust zone to lower allowed to initiate connection </a:t>
            </a:r>
            <a:r>
              <a:rPr lang="en-GB" sz="1400" dirty="0" smtClean="0"/>
              <a:t>+ allows </a:t>
            </a:r>
            <a:r>
              <a:rPr lang="en-GB" sz="1400" dirty="0"/>
              <a:t>return traffic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Lower to higher trust zone not allowed to initiate </a:t>
            </a:r>
            <a:r>
              <a:rPr lang="en-GB" sz="1400" dirty="0" smtClean="0"/>
              <a:t>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Firewall Rules Out -&gt; DMZ</a:t>
            </a:r>
            <a:r>
              <a:rPr lang="en-GB" sz="1400" dirty="0"/>
              <a:t> have </a:t>
            </a:r>
            <a:r>
              <a:rPr lang="en-GB" sz="1400" dirty="0" smtClean="0"/>
              <a:t>been added to allow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access to web server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-1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576064"/>
          </a:xfr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l"/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Packet Filtering</a:t>
            </a:r>
            <a:endParaRPr lang="en-GB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543643" y="5147319"/>
            <a:ext cx="187220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Threats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33254" y="3095091"/>
            <a:ext cx="223224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Overview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8208912" cy="5472608"/>
          </a:xfr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 Stateless Packet Filtering</a:t>
            </a:r>
          </a:p>
          <a:p>
            <a:r>
              <a:rPr lang="en-GB" dirty="0" smtClean="0"/>
              <a:t>Oldest/most basic filtering firewalls</a:t>
            </a:r>
          </a:p>
          <a:p>
            <a:pPr lvl="1"/>
            <a:r>
              <a:rPr lang="en-GB" dirty="0" smtClean="0"/>
              <a:t>Easily deployed on existing routers – Cisco in lab</a:t>
            </a:r>
          </a:p>
          <a:p>
            <a:pPr lvl="1"/>
            <a:r>
              <a:rPr lang="en-GB" dirty="0" smtClean="0"/>
              <a:t>Cheap</a:t>
            </a:r>
          </a:p>
          <a:p>
            <a:r>
              <a:rPr lang="en-GB" dirty="0"/>
              <a:t>Very fast </a:t>
            </a:r>
          </a:p>
          <a:p>
            <a:pPr lvl="1"/>
            <a:r>
              <a:rPr lang="en-GB" dirty="0"/>
              <a:t>Only examine lower network layer headers IP/TCP</a:t>
            </a:r>
          </a:p>
          <a:p>
            <a:pPr lvl="1"/>
            <a:r>
              <a:rPr lang="en-GB" dirty="0"/>
              <a:t>Can handle simplest </a:t>
            </a:r>
            <a:r>
              <a:rPr lang="en-GB" dirty="0" smtClean="0"/>
              <a:t>filtering efficiently </a:t>
            </a:r>
            <a:endParaRPr lang="en-GB" dirty="0"/>
          </a:p>
          <a:p>
            <a:r>
              <a:rPr lang="en-GB" dirty="0" smtClean="0"/>
              <a:t>Each packet examined/filtered individually</a:t>
            </a:r>
          </a:p>
          <a:p>
            <a:pPr lvl="1"/>
            <a:r>
              <a:rPr lang="en-GB" dirty="0" smtClean="0"/>
              <a:t>No concept of </a:t>
            </a:r>
            <a:r>
              <a:rPr lang="en-GB" dirty="0"/>
              <a:t>connection </a:t>
            </a:r>
            <a:r>
              <a:rPr lang="en-GB" dirty="0" smtClean="0"/>
              <a:t>state</a:t>
            </a:r>
          </a:p>
          <a:p>
            <a:pPr lvl="1"/>
            <a:r>
              <a:rPr lang="en-GB" dirty="0" smtClean="0"/>
              <a:t>Easy to bypass by attackers </a:t>
            </a:r>
          </a:p>
          <a:p>
            <a:pPr marL="1257300" lvl="2" indent="-457200"/>
            <a:r>
              <a:rPr lang="en-GB" dirty="0" smtClean="0"/>
              <a:t>Attacker can spoof connected state by crafting packet</a:t>
            </a:r>
          </a:p>
          <a:p>
            <a:r>
              <a:rPr lang="en-GB" dirty="0" smtClean="0"/>
              <a:t>Data Content of Packet not examined</a:t>
            </a:r>
          </a:p>
          <a:p>
            <a:endParaRPr lang="en-GB" dirty="0"/>
          </a:p>
          <a:p>
            <a:r>
              <a:rPr lang="en-GB" dirty="0" smtClean="0"/>
              <a:t>Can </a:t>
            </a:r>
            <a:r>
              <a:rPr lang="en-GB" dirty="0"/>
              <a:t>be used in front of more advanced firewalls</a:t>
            </a:r>
          </a:p>
          <a:p>
            <a:pPr marL="457200" indent="-457200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2988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67544" y="260648"/>
            <a:ext cx="840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Firewalls </a:t>
            </a:r>
            <a:r>
              <a:rPr lang="en-GB" dirty="0"/>
              <a:t>are routers  </a:t>
            </a:r>
            <a:r>
              <a:rPr lang="en-GB" dirty="0" smtClean="0"/>
              <a:t>- de-capsulate packets + compare IP/TCP header values </a:t>
            </a:r>
            <a:r>
              <a:rPr lang="en-GB" dirty="0"/>
              <a:t>to rules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6136526"/>
            <a:ext cx="7272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GB" sz="1400" b="1" dirty="0"/>
              <a:t>Q. </a:t>
            </a:r>
            <a:r>
              <a:rPr lang="en-GB" sz="1400" dirty="0"/>
              <a:t>What </a:t>
            </a:r>
            <a:r>
              <a:rPr lang="en-GB" sz="1400" dirty="0" smtClean="0"/>
              <a:t>could </a:t>
            </a:r>
            <a:r>
              <a:rPr lang="en-GB" sz="1400" b="1" dirty="0" smtClean="0"/>
              <a:t>IP Addresses </a:t>
            </a:r>
            <a:r>
              <a:rPr lang="en-GB" sz="1400" dirty="0" smtClean="0"/>
              <a:t>be used to filter? 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67544" y="6173798"/>
            <a:ext cx="3447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400" b="1" dirty="0"/>
              <a:t>Q. </a:t>
            </a:r>
            <a:r>
              <a:rPr lang="en-GB" sz="1400" dirty="0"/>
              <a:t>What can we use </a:t>
            </a:r>
            <a:r>
              <a:rPr lang="en-GB" sz="1400" dirty="0" smtClean="0"/>
              <a:t>Protocols/Ports </a:t>
            </a:r>
            <a:r>
              <a:rPr lang="en-GB" sz="1400" dirty="0"/>
              <a:t>to filter?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576064"/>
          </a:xfr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l"/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Packet Filtering Process</a:t>
            </a:r>
            <a:endParaRPr lang="en-GB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543643" y="5147319"/>
            <a:ext cx="187220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Threats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33254" y="3095091"/>
            <a:ext cx="223224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Overview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8208912" cy="5472608"/>
          </a:xfr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b="1" dirty="0" smtClean="0"/>
              <a:t>Stateless Packet Filtering</a:t>
            </a:r>
          </a:p>
          <a:p>
            <a:pPr marL="457200" indent="-457200"/>
            <a:r>
              <a:rPr lang="en-GB" dirty="0" smtClean="0"/>
              <a:t>Firewall de-</a:t>
            </a:r>
            <a:r>
              <a:rPr lang="en-GB" dirty="0" err="1" smtClean="0"/>
              <a:t>capsulates</a:t>
            </a:r>
            <a:r>
              <a:rPr lang="en-GB" dirty="0" smtClean="0"/>
              <a:t> each packet </a:t>
            </a:r>
          </a:p>
          <a:p>
            <a:pPr marL="857250" lvl="1" indent="-457200"/>
            <a:r>
              <a:rPr lang="en-GB" dirty="0" smtClean="0"/>
              <a:t>Reads fields of IP/TCP packet header field values</a:t>
            </a:r>
          </a:p>
          <a:p>
            <a:pPr marL="857250" lvl="1" indent="-457200"/>
            <a:r>
              <a:rPr lang="en-GB" dirty="0" err="1" smtClean="0"/>
              <a:t>Src</a:t>
            </a:r>
            <a:r>
              <a:rPr lang="en-GB" dirty="0" smtClean="0"/>
              <a:t>/</a:t>
            </a:r>
            <a:r>
              <a:rPr lang="en-GB" dirty="0" err="1" smtClean="0"/>
              <a:t>Dest</a:t>
            </a:r>
            <a:r>
              <a:rPr lang="en-GB" dirty="0" smtClean="0"/>
              <a:t> IP Address</a:t>
            </a:r>
          </a:p>
          <a:p>
            <a:pPr marL="857250" lvl="1" indent="-457200"/>
            <a:r>
              <a:rPr lang="en-GB" dirty="0" err="1" smtClean="0"/>
              <a:t>Src</a:t>
            </a:r>
            <a:r>
              <a:rPr lang="en-GB" dirty="0" smtClean="0"/>
              <a:t>/</a:t>
            </a:r>
            <a:r>
              <a:rPr lang="en-GB" dirty="0" err="1" smtClean="0"/>
              <a:t>Dest</a:t>
            </a:r>
            <a:r>
              <a:rPr lang="en-GB" dirty="0" smtClean="0"/>
              <a:t> TCP/UDP Port</a:t>
            </a:r>
          </a:p>
          <a:p>
            <a:r>
              <a:rPr lang="en-GB" dirty="0" smtClean="0"/>
              <a:t>Compare values against filtering </a:t>
            </a:r>
            <a:r>
              <a:rPr lang="en-GB" dirty="0"/>
              <a:t>rules in the </a:t>
            </a:r>
            <a:r>
              <a:rPr lang="en-GB" dirty="0" smtClean="0"/>
              <a:t>firewall</a:t>
            </a:r>
          </a:p>
          <a:p>
            <a:pPr lvl="1"/>
            <a:r>
              <a:rPr lang="en-GB" dirty="0" smtClean="0"/>
              <a:t>Each rule checked against packet values</a:t>
            </a:r>
          </a:p>
          <a:p>
            <a:pPr lvl="1"/>
            <a:r>
              <a:rPr lang="en-GB" dirty="0" smtClean="0"/>
              <a:t>If values match rule – rule determines what to do with packet</a:t>
            </a:r>
          </a:p>
          <a:p>
            <a:pPr lvl="1"/>
            <a:r>
              <a:rPr lang="en-GB" dirty="0" smtClean="0"/>
              <a:t>Packet </a:t>
            </a:r>
            <a:r>
              <a:rPr lang="en-GB" b="1" dirty="0"/>
              <a:t>passed</a:t>
            </a:r>
            <a:r>
              <a:rPr lang="en-GB" dirty="0"/>
              <a:t> through </a:t>
            </a:r>
            <a:r>
              <a:rPr lang="en-GB" dirty="0" smtClean="0"/>
              <a:t>firewall or </a:t>
            </a:r>
            <a:r>
              <a:rPr lang="en-GB" b="1" dirty="0"/>
              <a:t>d</a:t>
            </a:r>
            <a:r>
              <a:rPr lang="en-GB" b="1" dirty="0" smtClean="0"/>
              <a:t>ropped</a:t>
            </a:r>
            <a:r>
              <a:rPr lang="en-GB" dirty="0" smtClean="0"/>
              <a:t> </a:t>
            </a:r>
            <a:r>
              <a:rPr lang="en-GB" dirty="0"/>
              <a:t>depending on </a:t>
            </a:r>
            <a:r>
              <a:rPr lang="en-GB" dirty="0" smtClean="0"/>
              <a:t>rule action</a:t>
            </a:r>
          </a:p>
          <a:p>
            <a:endParaRPr lang="en-GB" dirty="0" smtClean="0"/>
          </a:p>
          <a:p>
            <a:r>
              <a:rPr lang="en-GB" dirty="0" smtClean="0"/>
              <a:t>Each </a:t>
            </a:r>
            <a:r>
              <a:rPr lang="en-GB" dirty="0"/>
              <a:t>packet is filtered individually</a:t>
            </a:r>
          </a:p>
          <a:p>
            <a:pPr lvl="1"/>
            <a:r>
              <a:rPr lang="en-GB" dirty="0"/>
              <a:t>No idea of Conversation – or TCP Session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7494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83968" y="209129"/>
            <a:ext cx="4701208" cy="57606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dirty="0" smtClean="0">
                <a:solidFill>
                  <a:schemeClr val="tx2">
                    <a:lumMod val="50000"/>
                  </a:schemeClr>
                </a:solidFill>
              </a:rPr>
              <a:t> Packet Filtering Process</a:t>
            </a:r>
            <a:endParaRPr lang="en-GB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9472" y="764703"/>
            <a:ext cx="29523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Alice’s </a:t>
            </a:r>
            <a:r>
              <a:rPr lang="en-GB" sz="1100" dirty="0"/>
              <a:t>Web browser sends web traffic (port 80) </a:t>
            </a:r>
            <a:endParaRPr lang="en-GB" sz="1100" dirty="0" smtClean="0"/>
          </a:p>
          <a:p>
            <a:r>
              <a:rPr lang="en-GB" sz="1100" dirty="0" smtClean="0"/>
              <a:t>addressed </a:t>
            </a:r>
            <a:r>
              <a:rPr lang="en-GB" sz="1100" dirty="0"/>
              <a:t>to the Web servers IP Address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94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9552" y="6488668"/>
            <a:ext cx="245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Open or closed </a:t>
            </a:r>
            <a:r>
              <a:rPr lang="en-GB" dirty="0" smtClean="0"/>
              <a:t>firewall?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576064"/>
          </a:xfr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l"/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Packet Filtering Problems</a:t>
            </a:r>
            <a:endParaRPr lang="en-GB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543643" y="5147319"/>
            <a:ext cx="187220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Threats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33254" y="3095091"/>
            <a:ext cx="223224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Overview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8208912" cy="5472608"/>
          </a:xfr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2500" lnSpcReduction="20000"/>
          </a:bodyPr>
          <a:lstStyle/>
          <a:p>
            <a:r>
              <a:rPr lang="en-GB" sz="2800" dirty="0" smtClean="0"/>
              <a:t>Each </a:t>
            </a:r>
            <a:r>
              <a:rPr lang="en-GB" sz="2800" dirty="0"/>
              <a:t>packet is filtered individually</a:t>
            </a:r>
          </a:p>
          <a:p>
            <a:pPr lvl="1"/>
            <a:r>
              <a:rPr lang="en-GB" sz="2400" dirty="0"/>
              <a:t>No </a:t>
            </a:r>
            <a:r>
              <a:rPr lang="en-GB" sz="2400" dirty="0" smtClean="0"/>
              <a:t>concept of ‘state’ or context of connection packet is part of</a:t>
            </a:r>
          </a:p>
          <a:p>
            <a:pPr lvl="1"/>
            <a:r>
              <a:rPr lang="en-GB" sz="2400" dirty="0" smtClean="0"/>
              <a:t>Most traffic uses TCP Session/Conversation </a:t>
            </a:r>
            <a:endParaRPr lang="en-GB" dirty="0" smtClean="0"/>
          </a:p>
          <a:p>
            <a:pPr lvl="1"/>
            <a:r>
              <a:rPr lang="en-GB" sz="2400" dirty="0" smtClean="0"/>
              <a:t>Have to open large range of ports for return traffic</a:t>
            </a:r>
          </a:p>
          <a:p>
            <a:pPr lvl="1"/>
            <a:r>
              <a:rPr lang="en-GB" sz="2400" dirty="0" smtClean="0"/>
              <a:t>Can use TCP Flags – Check if ACK flag for established connection</a:t>
            </a:r>
          </a:p>
          <a:p>
            <a:pPr lvl="1"/>
            <a:r>
              <a:rPr lang="en-GB" sz="2400" dirty="0" smtClean="0"/>
              <a:t>Easily Spoofed </a:t>
            </a:r>
            <a:r>
              <a: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nmap</a:t>
            </a:r>
            <a:r>
              <a: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–p1-65000 </a:t>
            </a:r>
            <a:r>
              <a:rPr lang="en-GB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[range]</a:t>
            </a:r>
          </a:p>
          <a:p>
            <a:pPr lvl="1"/>
            <a:endParaRPr lang="en-GB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800" dirty="0" smtClean="0"/>
              <a:t>Does not look into Payload</a:t>
            </a:r>
          </a:p>
          <a:p>
            <a:pPr lvl="1"/>
            <a:r>
              <a:rPr lang="en-GB" sz="2400" dirty="0" smtClean="0"/>
              <a:t>Application layer attacks</a:t>
            </a:r>
          </a:p>
          <a:p>
            <a:pPr marL="457200" lvl="1" indent="0">
              <a:buNone/>
            </a:pPr>
            <a:endParaRPr lang="en-GB" sz="2400" dirty="0" smtClean="0"/>
          </a:p>
          <a:p>
            <a:r>
              <a:rPr lang="en-GB" sz="2800" dirty="0" smtClean="0"/>
              <a:t>Cannot deal with complex protocols</a:t>
            </a:r>
          </a:p>
          <a:p>
            <a:pPr lvl="1"/>
            <a:r>
              <a:rPr lang="en-GB" sz="2400" dirty="0" smtClean="0"/>
              <a:t>FTP uses fixed port number for command session</a:t>
            </a:r>
          </a:p>
          <a:p>
            <a:pPr lvl="1"/>
            <a:r>
              <a:rPr lang="en-GB" sz="2400" dirty="0"/>
              <a:t>FTP uses dynamic port numbers for data </a:t>
            </a:r>
            <a:r>
              <a:rPr lang="en-GB" sz="2400" dirty="0" smtClean="0"/>
              <a:t>sessions </a:t>
            </a:r>
          </a:p>
          <a:p>
            <a:pPr lvl="1"/>
            <a:r>
              <a:rPr lang="en-GB" sz="2400" dirty="0" smtClean="0"/>
              <a:t>Negotiated and passed in data payload of packet</a:t>
            </a:r>
          </a:p>
          <a:p>
            <a:pPr lvl="1"/>
            <a:r>
              <a:rPr lang="en-GB" sz="2400" dirty="0" smtClean="0"/>
              <a:t>Would have to open up large range of ports – security hole</a:t>
            </a:r>
            <a:endParaRPr lang="en-GB" sz="1600" dirty="0" smtClean="0"/>
          </a:p>
          <a:p>
            <a:pPr lvl="1"/>
            <a:endParaRPr lang="en-GB" sz="2000" dirty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488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652120" y="4725144"/>
            <a:ext cx="3102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F/W term comes from </a:t>
            </a:r>
            <a:r>
              <a:rPr lang="en-GB" sz="1600" dirty="0" smtClean="0"/>
              <a:t>buildings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Network Firewalls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Gateways between 2 </a:t>
            </a:r>
          </a:p>
          <a:p>
            <a:pPr lvl="1"/>
            <a:r>
              <a:rPr lang="en-GB" sz="1600" dirty="0"/>
              <a:t> </a:t>
            </a:r>
            <a:r>
              <a:rPr lang="en-GB" sz="1600" dirty="0" smtClean="0"/>
              <a:t>     networks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Allow </a:t>
            </a:r>
            <a:r>
              <a:rPr lang="en-GB" sz="1600" b="1" dirty="0" smtClean="0"/>
              <a:t>Good</a:t>
            </a:r>
            <a:r>
              <a:rPr lang="en-GB" sz="1600" dirty="0" smtClean="0"/>
              <a:t> traffic to pass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Reject </a:t>
            </a:r>
            <a:r>
              <a:rPr lang="en-GB" sz="1600" b="1" dirty="0" smtClean="0"/>
              <a:t>Bad</a:t>
            </a:r>
            <a:r>
              <a:rPr lang="en-GB" sz="1600" dirty="0" smtClean="0"/>
              <a:t> traffic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-1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97322" y="2708727"/>
            <a:ext cx="397467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 smtClean="0"/>
              <a:t>Policy allows Bob to browse </a:t>
            </a:r>
            <a:r>
              <a:rPr lang="en-GB" sz="1400" b="1" dirty="0"/>
              <a:t>the </a:t>
            </a:r>
            <a:r>
              <a:rPr lang="en-GB" sz="1400" b="1" dirty="0" smtClean="0"/>
              <a:t>web</a:t>
            </a:r>
          </a:p>
          <a:p>
            <a:pPr marL="285750" indent="-285750">
              <a:buFontTx/>
              <a:buChar char="-"/>
            </a:pPr>
            <a:r>
              <a:rPr lang="en-GB" sz="1400" dirty="0" smtClean="0"/>
              <a:t>Firewall Rule to allow traffic out ok </a:t>
            </a:r>
          </a:p>
          <a:p>
            <a:pPr marL="285750" indent="-285750">
              <a:buFontTx/>
              <a:buChar char="-"/>
            </a:pPr>
            <a:r>
              <a:rPr lang="en-GB" sz="1400" dirty="0" smtClean="0"/>
              <a:t>Return rule - Only server port known in advance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576064"/>
          </a:xfr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l"/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b="1" dirty="0" err="1" smtClean="0">
                <a:solidFill>
                  <a:schemeClr val="tx2">
                    <a:lumMod val="50000"/>
                  </a:schemeClr>
                </a:solidFill>
              </a:rPr>
              <a:t>Stateful</a:t>
            </a:r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Firewalls</a:t>
            </a:r>
            <a:endParaRPr lang="en-GB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543643" y="5147319"/>
            <a:ext cx="187220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Firewalls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33254" y="3095091"/>
            <a:ext cx="223224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Stateful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8208912" cy="5472608"/>
          </a:xfr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b="1" dirty="0" err="1" smtClean="0"/>
              <a:t>Stateful</a:t>
            </a:r>
            <a:r>
              <a:rPr lang="en-GB" b="1" dirty="0" smtClean="0"/>
              <a:t> Packet Filtering</a:t>
            </a:r>
          </a:p>
          <a:p>
            <a:r>
              <a:rPr lang="en-GB" dirty="0" smtClean="0"/>
              <a:t>Packet Filtering firewall using rules same as stateless, but additionally track connection state </a:t>
            </a:r>
          </a:p>
          <a:p>
            <a:r>
              <a:rPr lang="en-GB" dirty="0" smtClean="0"/>
              <a:t>Checks packet in context of connection</a:t>
            </a:r>
          </a:p>
          <a:p>
            <a:pPr lvl="1"/>
            <a:r>
              <a:rPr lang="en-GB" dirty="0"/>
              <a:t>State of traffic flows </a:t>
            </a:r>
            <a:r>
              <a:rPr lang="en-GB" dirty="0" smtClean="0"/>
              <a:t>tracked</a:t>
            </a:r>
          </a:p>
          <a:p>
            <a:r>
              <a:rPr lang="en-GB" dirty="0" smtClean="0"/>
              <a:t>Maintains cache about current connections</a:t>
            </a:r>
            <a:endParaRPr lang="en-GB" dirty="0"/>
          </a:p>
          <a:p>
            <a:pPr lvl="1"/>
            <a:r>
              <a:rPr lang="en-GB" dirty="0" smtClean="0"/>
              <a:t>State Table used to record initiated connections (once they have been passed by firewall rules) </a:t>
            </a:r>
          </a:p>
          <a:p>
            <a:pPr lvl="1"/>
            <a:r>
              <a:rPr lang="en-GB" dirty="0"/>
              <a:t>State </a:t>
            </a:r>
            <a:r>
              <a:rPr lang="en-GB" dirty="0" smtClean="0"/>
              <a:t>Table checked for return traffic </a:t>
            </a:r>
            <a:r>
              <a:rPr lang="en-GB" dirty="0"/>
              <a:t>matching </a:t>
            </a:r>
            <a:r>
              <a:rPr lang="en-GB" dirty="0" smtClean="0"/>
              <a:t>stored connection</a:t>
            </a:r>
          </a:p>
          <a:p>
            <a:pPr lvl="1"/>
            <a:r>
              <a:rPr lang="en-GB" dirty="0" smtClean="0"/>
              <a:t>Match allowed through </a:t>
            </a:r>
          </a:p>
          <a:p>
            <a:pPr lvl="1"/>
            <a:r>
              <a:rPr lang="en-GB" dirty="0" smtClean="0"/>
              <a:t>No match – check packet against firewall rules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Application Data Content of Packet still not examined</a:t>
            </a:r>
          </a:p>
          <a:p>
            <a:pPr marL="457200" indent="-457200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1805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-1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652120" y="692696"/>
            <a:ext cx="30243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Alice’s </a:t>
            </a:r>
            <a:r>
              <a:rPr lang="en-GB" sz="1400" dirty="0"/>
              <a:t>return </a:t>
            </a:r>
            <a:r>
              <a:rPr lang="en-GB" sz="1400" dirty="0" smtClean="0"/>
              <a:t>data traffic </a:t>
            </a:r>
            <a:r>
              <a:rPr lang="en-GB" sz="1400" dirty="0"/>
              <a:t>automatically allowed </a:t>
            </a:r>
            <a:r>
              <a:rPr lang="en-GB" sz="1400" dirty="0" smtClean="0"/>
              <a:t>through firewall, </a:t>
            </a:r>
            <a:r>
              <a:rPr lang="en-GB" sz="1400" dirty="0"/>
              <a:t>without specific </a:t>
            </a:r>
            <a:r>
              <a:rPr lang="en-GB" sz="1400" dirty="0" smtClean="0"/>
              <a:t>return rule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96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11960" y="188640"/>
            <a:ext cx="4701208" cy="57606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sz="3200" b="1" dirty="0" err="1" smtClean="0">
                <a:solidFill>
                  <a:schemeClr val="tx2">
                    <a:lumMod val="50000"/>
                  </a:schemeClr>
                </a:solidFill>
              </a:rPr>
              <a:t>Stateful</a:t>
            </a:r>
            <a:r>
              <a:rPr lang="en-GB" sz="3200" b="1" dirty="0" smtClean="0">
                <a:solidFill>
                  <a:schemeClr val="tx2">
                    <a:lumMod val="50000"/>
                  </a:schemeClr>
                </a:solidFill>
              </a:rPr>
              <a:t> Filtering Process</a:t>
            </a:r>
            <a:endParaRPr lang="en-GB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33899" y="3495975"/>
            <a:ext cx="4666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None/>
            </a:pPr>
            <a:r>
              <a:rPr lang="en-GB" sz="1400" dirty="0"/>
              <a:t>TCP flags checked to check </a:t>
            </a:r>
            <a:r>
              <a:rPr lang="en-GB" sz="1400" dirty="0" smtClean="0"/>
              <a:t>if part </a:t>
            </a:r>
            <a:r>
              <a:rPr lang="en-GB" sz="1400" dirty="0"/>
              <a:t>of a current connection  </a:t>
            </a:r>
          </a:p>
          <a:p>
            <a:pPr marL="228600" indent="-228600">
              <a:buNone/>
            </a:pPr>
            <a:r>
              <a:rPr lang="en-GB" sz="1400" dirty="0" smtClean="0"/>
              <a:t>Alice’s </a:t>
            </a:r>
            <a:r>
              <a:rPr lang="en-GB" sz="1400" dirty="0"/>
              <a:t>packet has SYN flag set so </a:t>
            </a:r>
            <a:r>
              <a:rPr lang="en-GB" sz="1400" dirty="0" smtClean="0"/>
              <a:t>NEW Connection</a:t>
            </a:r>
            <a:endParaRPr lang="en-GB" sz="1400" dirty="0"/>
          </a:p>
        </p:txBody>
      </p:sp>
      <p:sp>
        <p:nvSpPr>
          <p:cNvPr id="6" name="Rectangle 5"/>
          <p:cNvSpPr/>
          <p:nvPr/>
        </p:nvSpPr>
        <p:spPr>
          <a:xfrm>
            <a:off x="6300192" y="112474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err="1"/>
              <a:t>SrcIP</a:t>
            </a:r>
            <a:r>
              <a:rPr lang="en-GB" sz="1400" dirty="0"/>
              <a:t>=</a:t>
            </a:r>
            <a:r>
              <a:rPr lang="en-GB" sz="1400" dirty="0" err="1"/>
              <a:t>AlicePC</a:t>
            </a:r>
            <a:r>
              <a:rPr lang="en-GB" sz="1400" dirty="0"/>
              <a:t>, </a:t>
            </a:r>
            <a:r>
              <a:rPr lang="en-GB" sz="1400" dirty="0" err="1"/>
              <a:t>DestIP</a:t>
            </a:r>
            <a:r>
              <a:rPr lang="en-GB" sz="1400" dirty="0"/>
              <a:t>=</a:t>
            </a:r>
            <a:r>
              <a:rPr lang="en-GB" sz="1400" dirty="0" err="1"/>
              <a:t>WebServer</a:t>
            </a:r>
            <a:r>
              <a:rPr lang="en-GB" sz="1400" dirty="0"/>
              <a:t>, </a:t>
            </a:r>
          </a:p>
          <a:p>
            <a:r>
              <a:rPr lang="en-GB" sz="1400" dirty="0" smtClean="0"/>
              <a:t> </a:t>
            </a:r>
            <a:r>
              <a:rPr lang="en-GB" sz="1400" dirty="0" err="1"/>
              <a:t>SrcPort</a:t>
            </a:r>
            <a:r>
              <a:rPr lang="en-GB" sz="1400" dirty="0"/>
              <a:t>=1777, </a:t>
            </a:r>
            <a:r>
              <a:rPr lang="en-GB" sz="1400" dirty="0" err="1"/>
              <a:t>DestPort</a:t>
            </a:r>
            <a:r>
              <a:rPr lang="en-GB" sz="1400" dirty="0"/>
              <a:t>=80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96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5576" y="3112261"/>
            <a:ext cx="272010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Match against firewall </a:t>
            </a:r>
            <a:r>
              <a:rPr lang="en-GB" sz="1400" dirty="0" err="1" smtClean="0"/>
              <a:t>ruleset</a:t>
            </a:r>
            <a:r>
              <a:rPr lang="en-GB" sz="1400" dirty="0" smtClean="0"/>
              <a:t>:  </a:t>
            </a:r>
          </a:p>
          <a:p>
            <a:r>
              <a:rPr lang="en-GB" sz="1400" dirty="0" err="1" smtClean="0"/>
              <a:t>SrcIP</a:t>
            </a:r>
            <a:r>
              <a:rPr lang="en-GB" sz="1400" dirty="0" smtClean="0"/>
              <a:t>=</a:t>
            </a:r>
            <a:r>
              <a:rPr lang="en-GB" sz="1400" dirty="0" err="1" smtClean="0"/>
              <a:t>AlicePC</a:t>
            </a:r>
            <a:r>
              <a:rPr lang="en-GB" sz="1400" dirty="0" smtClean="0"/>
              <a:t>, </a:t>
            </a:r>
            <a:r>
              <a:rPr lang="en-GB" sz="1400" dirty="0" err="1" smtClean="0"/>
              <a:t>DestIP</a:t>
            </a:r>
            <a:r>
              <a:rPr lang="en-GB" sz="1400" dirty="0" smtClean="0"/>
              <a:t>=</a:t>
            </a:r>
            <a:r>
              <a:rPr lang="en-GB" sz="1400" dirty="0" err="1" smtClean="0"/>
              <a:t>WebServer</a:t>
            </a:r>
            <a:r>
              <a:rPr lang="en-GB" sz="1400" dirty="0" smtClean="0"/>
              <a:t>, </a:t>
            </a:r>
          </a:p>
          <a:p>
            <a:r>
              <a:rPr lang="en-GB" sz="1400" dirty="0" err="1" smtClean="0"/>
              <a:t>SrcPort</a:t>
            </a:r>
            <a:r>
              <a:rPr lang="en-GB" sz="1400" dirty="0" smtClean="0"/>
              <a:t>=1777, </a:t>
            </a:r>
            <a:r>
              <a:rPr lang="en-GB" sz="1400" dirty="0" err="1" smtClean="0"/>
              <a:t>DestPort</a:t>
            </a:r>
            <a:r>
              <a:rPr lang="en-GB" sz="1400" dirty="0" smtClean="0"/>
              <a:t>=80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092280" y="2060848"/>
            <a:ext cx="576064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193831" y="404664"/>
            <a:ext cx="5429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	Connection:	   </a:t>
            </a:r>
            <a:r>
              <a:rPr lang="en-GB" sz="1400" dirty="0" err="1" smtClean="0"/>
              <a:t>SrcIP</a:t>
            </a:r>
            <a:r>
              <a:rPr lang="en-GB" sz="1400" dirty="0" smtClean="0"/>
              <a:t>=</a:t>
            </a:r>
            <a:r>
              <a:rPr lang="en-GB" sz="1400" dirty="0" err="1" smtClean="0"/>
              <a:t>AlicePC</a:t>
            </a:r>
            <a:r>
              <a:rPr lang="en-GB" sz="1400" dirty="0" smtClean="0"/>
              <a:t>, </a:t>
            </a:r>
            <a:r>
              <a:rPr lang="en-GB" sz="1400" dirty="0" err="1" smtClean="0"/>
              <a:t>DestIP</a:t>
            </a:r>
            <a:r>
              <a:rPr lang="en-GB" sz="1400" dirty="0" smtClean="0"/>
              <a:t>=</a:t>
            </a:r>
            <a:r>
              <a:rPr lang="en-GB" sz="1400" dirty="0" err="1" smtClean="0"/>
              <a:t>WebServer</a:t>
            </a:r>
            <a:r>
              <a:rPr lang="en-GB" sz="1400" dirty="0" smtClean="0"/>
              <a:t>, </a:t>
            </a:r>
          </a:p>
          <a:p>
            <a:r>
              <a:rPr lang="en-GB" sz="1400" dirty="0" smtClean="0"/>
              <a:t>		   </a:t>
            </a:r>
            <a:r>
              <a:rPr lang="en-GB" sz="1400" dirty="0" err="1" smtClean="0"/>
              <a:t>SrcPort</a:t>
            </a:r>
            <a:r>
              <a:rPr lang="en-GB" sz="1400" dirty="0" smtClean="0"/>
              <a:t>=1777, </a:t>
            </a:r>
            <a:r>
              <a:rPr lang="en-GB" sz="1400" dirty="0" err="1" smtClean="0"/>
              <a:t>DestPort</a:t>
            </a:r>
            <a:r>
              <a:rPr lang="en-GB" sz="1400" dirty="0" smtClean="0"/>
              <a:t>=80, + State, </a:t>
            </a:r>
            <a:r>
              <a:rPr lang="en-GB" sz="1400" dirty="0" err="1" smtClean="0"/>
              <a:t>SeqNos</a:t>
            </a:r>
            <a:r>
              <a:rPr lang="en-GB" sz="1400" dirty="0" smtClean="0"/>
              <a:t>?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193831" y="404664"/>
            <a:ext cx="5578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	</a:t>
            </a:r>
            <a:r>
              <a:rPr lang="en-GB" sz="1400" dirty="0"/>
              <a:t> Connection: </a:t>
            </a:r>
            <a:r>
              <a:rPr lang="en-GB" sz="1400" dirty="0" smtClean="0"/>
              <a:t>  </a:t>
            </a:r>
            <a:r>
              <a:rPr lang="en-GB" sz="1400" dirty="0" err="1" smtClean="0"/>
              <a:t>SrcIP</a:t>
            </a:r>
            <a:r>
              <a:rPr lang="en-GB" sz="1400" dirty="0" smtClean="0"/>
              <a:t>=</a:t>
            </a:r>
            <a:r>
              <a:rPr lang="en-GB" sz="1400" dirty="0" err="1" smtClean="0"/>
              <a:t>AlicePC</a:t>
            </a:r>
            <a:r>
              <a:rPr lang="en-GB" sz="1400" dirty="0" smtClean="0"/>
              <a:t>, </a:t>
            </a:r>
            <a:r>
              <a:rPr lang="en-GB" sz="1400" dirty="0" err="1" smtClean="0"/>
              <a:t>DestIP</a:t>
            </a:r>
            <a:r>
              <a:rPr lang="en-GB" sz="1400" dirty="0" smtClean="0"/>
              <a:t>=</a:t>
            </a:r>
            <a:r>
              <a:rPr lang="en-GB" sz="1400" dirty="0" err="1" smtClean="0"/>
              <a:t>WebServer</a:t>
            </a:r>
            <a:r>
              <a:rPr lang="en-GB" sz="1400" dirty="0" smtClean="0"/>
              <a:t>, </a:t>
            </a:r>
          </a:p>
          <a:p>
            <a:r>
              <a:rPr lang="en-GB" sz="1400" dirty="0" smtClean="0"/>
              <a:t>		   </a:t>
            </a:r>
            <a:r>
              <a:rPr lang="en-GB" sz="1400" dirty="0" err="1" smtClean="0"/>
              <a:t>SrcPort</a:t>
            </a:r>
            <a:r>
              <a:rPr lang="en-GB" sz="1400" dirty="0" smtClean="0"/>
              <a:t>=1777, </a:t>
            </a:r>
            <a:r>
              <a:rPr lang="en-GB" sz="1400" dirty="0" err="1" smtClean="0"/>
              <a:t>DestPort</a:t>
            </a:r>
            <a:r>
              <a:rPr lang="en-GB" sz="1400" dirty="0" smtClean="0"/>
              <a:t>=80, + State, </a:t>
            </a:r>
            <a:r>
              <a:rPr lang="en-GB" sz="1400" dirty="0" err="1" smtClean="0"/>
              <a:t>SeqNos</a:t>
            </a:r>
            <a:r>
              <a:rPr lang="en-GB" sz="1400" dirty="0" smtClean="0"/>
              <a:t>?</a:t>
            </a:r>
            <a:endParaRPr lang="en-GB" sz="1400" dirty="0"/>
          </a:p>
        </p:txBody>
      </p:sp>
      <p:sp>
        <p:nvSpPr>
          <p:cNvPr id="6" name="Rectangle 5"/>
          <p:cNvSpPr/>
          <p:nvPr/>
        </p:nvSpPr>
        <p:spPr>
          <a:xfrm>
            <a:off x="7092280" y="2060848"/>
            <a:ext cx="576064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4000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96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96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93831" y="404664"/>
            <a:ext cx="59501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	</a:t>
            </a:r>
            <a:r>
              <a:rPr lang="en-GB" sz="1400" dirty="0"/>
              <a:t> Connection: </a:t>
            </a:r>
            <a:r>
              <a:rPr lang="en-GB" sz="1400" dirty="0" smtClean="0"/>
              <a:t>  </a:t>
            </a:r>
            <a:r>
              <a:rPr lang="en-GB" sz="1400" dirty="0" err="1" smtClean="0"/>
              <a:t>SrcIP</a:t>
            </a:r>
            <a:r>
              <a:rPr lang="en-GB" sz="1400" dirty="0" smtClean="0"/>
              <a:t>=</a:t>
            </a:r>
            <a:r>
              <a:rPr lang="en-GB" sz="1400" dirty="0" err="1" smtClean="0"/>
              <a:t>AlicePC</a:t>
            </a:r>
            <a:r>
              <a:rPr lang="en-GB" sz="1400" dirty="0" smtClean="0"/>
              <a:t>, </a:t>
            </a:r>
            <a:r>
              <a:rPr lang="en-GB" sz="1400" dirty="0" err="1" smtClean="0"/>
              <a:t>DestIP</a:t>
            </a:r>
            <a:r>
              <a:rPr lang="en-GB" sz="1400" dirty="0" smtClean="0"/>
              <a:t>=</a:t>
            </a:r>
            <a:r>
              <a:rPr lang="en-GB" sz="1400" dirty="0" err="1" smtClean="0"/>
              <a:t>WebServer</a:t>
            </a:r>
            <a:r>
              <a:rPr lang="en-GB" sz="1400" dirty="0" smtClean="0"/>
              <a:t>, </a:t>
            </a:r>
          </a:p>
          <a:p>
            <a:r>
              <a:rPr lang="en-GB" sz="1400" dirty="0" smtClean="0"/>
              <a:t>		   </a:t>
            </a:r>
            <a:r>
              <a:rPr lang="en-GB" sz="1400" dirty="0" err="1" smtClean="0"/>
              <a:t>SrcPort</a:t>
            </a:r>
            <a:r>
              <a:rPr lang="en-GB" sz="1400" dirty="0" smtClean="0"/>
              <a:t>=1777, </a:t>
            </a:r>
            <a:r>
              <a:rPr lang="en-GB" sz="1400" dirty="0" err="1" smtClean="0"/>
              <a:t>DestPort</a:t>
            </a:r>
            <a:r>
              <a:rPr lang="en-GB" sz="1400" dirty="0" smtClean="0"/>
              <a:t>=80, + State, </a:t>
            </a:r>
            <a:r>
              <a:rPr lang="en-GB" sz="1400" dirty="0" err="1" smtClean="0"/>
              <a:t>SeqNos</a:t>
            </a:r>
            <a:r>
              <a:rPr lang="en-GB" sz="1400" dirty="0" smtClean="0"/>
              <a:t>?</a:t>
            </a:r>
            <a:endParaRPr lang="en-GB" sz="1400" dirty="0"/>
          </a:p>
        </p:txBody>
      </p:sp>
      <p:sp>
        <p:nvSpPr>
          <p:cNvPr id="7" name="Rectangle 6"/>
          <p:cNvSpPr/>
          <p:nvPr/>
        </p:nvSpPr>
        <p:spPr>
          <a:xfrm>
            <a:off x="5148064" y="5603265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 smtClean="0"/>
              <a:t>SrcIP</a:t>
            </a:r>
            <a:r>
              <a:rPr lang="en-GB" sz="1400" dirty="0" smtClean="0"/>
              <a:t>=</a:t>
            </a:r>
            <a:r>
              <a:rPr lang="en-GB" sz="1400" dirty="0" err="1"/>
              <a:t>WebServer</a:t>
            </a:r>
            <a:r>
              <a:rPr lang="en-GB" sz="1400" dirty="0" smtClean="0"/>
              <a:t>, </a:t>
            </a:r>
            <a:r>
              <a:rPr lang="en-GB" sz="1400" dirty="0" err="1" smtClean="0"/>
              <a:t>DestIP</a:t>
            </a:r>
            <a:r>
              <a:rPr lang="en-GB" sz="1400" dirty="0" smtClean="0"/>
              <a:t>=</a:t>
            </a:r>
            <a:r>
              <a:rPr lang="en-GB" sz="1400" dirty="0" err="1" smtClean="0"/>
              <a:t>AlicePC</a:t>
            </a:r>
            <a:r>
              <a:rPr lang="en-GB" sz="1400" dirty="0" smtClean="0"/>
              <a:t>, </a:t>
            </a:r>
            <a:endParaRPr lang="en-GB" sz="1400" dirty="0"/>
          </a:p>
          <a:p>
            <a:r>
              <a:rPr lang="en-GB" sz="1400" dirty="0" smtClean="0"/>
              <a:t> </a:t>
            </a:r>
            <a:r>
              <a:rPr lang="en-GB" sz="1400" dirty="0" err="1" smtClean="0"/>
              <a:t>SrcPort</a:t>
            </a:r>
            <a:r>
              <a:rPr lang="en-GB" sz="1400" dirty="0" smtClean="0"/>
              <a:t>=</a:t>
            </a:r>
            <a:r>
              <a:rPr lang="en-GB" sz="1400" dirty="0"/>
              <a:t>80</a:t>
            </a:r>
            <a:r>
              <a:rPr lang="en-GB" sz="1400" dirty="0" smtClean="0"/>
              <a:t>, </a:t>
            </a:r>
            <a:r>
              <a:rPr lang="en-GB" sz="1400" dirty="0" err="1" smtClean="0"/>
              <a:t>DestPort</a:t>
            </a:r>
            <a:r>
              <a:rPr lang="en-GB" sz="1400" dirty="0" smtClean="0"/>
              <a:t>=1777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755576" y="3185783"/>
            <a:ext cx="338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Firewall </a:t>
            </a:r>
            <a:r>
              <a:rPr lang="en-GB" sz="1400" dirty="0" err="1" smtClean="0"/>
              <a:t>Ruleset</a:t>
            </a:r>
            <a:r>
              <a:rPr lang="en-GB" sz="1400" dirty="0" smtClean="0"/>
              <a:t> not consulted!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96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5576" y="3128396"/>
            <a:ext cx="36016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Match against firewall </a:t>
            </a:r>
            <a:r>
              <a:rPr lang="en-GB" sz="1400" dirty="0" err="1" smtClean="0"/>
              <a:t>ruleset</a:t>
            </a:r>
            <a:r>
              <a:rPr lang="en-GB" sz="1400" dirty="0" smtClean="0"/>
              <a:t> and is </a:t>
            </a:r>
            <a:r>
              <a:rPr lang="en-GB" sz="1400" dirty="0" smtClean="0">
                <a:solidFill>
                  <a:srgbClr val="FF0000"/>
                </a:solidFill>
              </a:rPr>
              <a:t>dropped</a:t>
            </a:r>
            <a:r>
              <a:rPr lang="en-GB" sz="1400" dirty="0" smtClean="0"/>
              <a:t>  </a:t>
            </a:r>
          </a:p>
          <a:p>
            <a:r>
              <a:rPr lang="en-GB" sz="1400" dirty="0" err="1" smtClean="0"/>
              <a:t>SrcIP</a:t>
            </a:r>
            <a:r>
              <a:rPr lang="en-GB" sz="1400" dirty="0" smtClean="0"/>
              <a:t>=</a:t>
            </a:r>
            <a:r>
              <a:rPr lang="en-GB" sz="1400" dirty="0" err="1" smtClean="0"/>
              <a:t>EvePC</a:t>
            </a:r>
            <a:r>
              <a:rPr lang="en-GB" sz="1400" dirty="0" smtClean="0"/>
              <a:t>, </a:t>
            </a:r>
            <a:r>
              <a:rPr lang="en-GB" sz="1400" dirty="0" err="1" smtClean="0"/>
              <a:t>DestIP</a:t>
            </a:r>
            <a:r>
              <a:rPr lang="en-GB" sz="1400" dirty="0" smtClean="0"/>
              <a:t>=</a:t>
            </a:r>
            <a:r>
              <a:rPr lang="en-GB" sz="1400" dirty="0" err="1" smtClean="0"/>
              <a:t>BobPC</a:t>
            </a:r>
            <a:r>
              <a:rPr lang="en-GB" sz="1400" dirty="0" smtClean="0"/>
              <a:t>, </a:t>
            </a:r>
          </a:p>
          <a:p>
            <a:r>
              <a:rPr lang="en-GB" sz="1400" dirty="0" err="1" smtClean="0"/>
              <a:t>SrcPort</a:t>
            </a:r>
            <a:r>
              <a:rPr lang="en-GB" sz="1400" dirty="0" smtClean="0"/>
              <a:t>=80, </a:t>
            </a:r>
            <a:r>
              <a:rPr lang="en-GB" sz="1400" dirty="0" err="1" smtClean="0"/>
              <a:t>DestPort</a:t>
            </a:r>
            <a:r>
              <a:rPr lang="en-GB" sz="1400" dirty="0" smtClean="0"/>
              <a:t>=666</a:t>
            </a:r>
            <a:endParaRPr lang="en-GB" sz="1400" dirty="0"/>
          </a:p>
        </p:txBody>
      </p:sp>
      <p:sp>
        <p:nvSpPr>
          <p:cNvPr id="7" name="Rectangle 6"/>
          <p:cNvSpPr/>
          <p:nvPr/>
        </p:nvSpPr>
        <p:spPr>
          <a:xfrm>
            <a:off x="6084168" y="55892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err="1" smtClean="0"/>
              <a:t>SrcIP</a:t>
            </a:r>
            <a:r>
              <a:rPr lang="en-GB" sz="1400" dirty="0" smtClean="0"/>
              <a:t>=</a:t>
            </a:r>
            <a:r>
              <a:rPr lang="en-GB" sz="1400" dirty="0" err="1" smtClean="0"/>
              <a:t>EvePC</a:t>
            </a:r>
            <a:r>
              <a:rPr lang="en-GB" sz="1400" dirty="0"/>
              <a:t>, </a:t>
            </a:r>
            <a:r>
              <a:rPr lang="en-GB" sz="1400" dirty="0" err="1" smtClean="0"/>
              <a:t>DestIP</a:t>
            </a:r>
            <a:r>
              <a:rPr lang="en-GB" sz="1400" dirty="0" smtClean="0"/>
              <a:t>=</a:t>
            </a:r>
            <a:r>
              <a:rPr lang="en-GB" sz="1400" dirty="0" err="1" smtClean="0"/>
              <a:t>BobPC</a:t>
            </a:r>
            <a:r>
              <a:rPr lang="en-GB" sz="1400" dirty="0" smtClean="0"/>
              <a:t>, </a:t>
            </a:r>
            <a:endParaRPr lang="en-GB" sz="1400" dirty="0"/>
          </a:p>
          <a:p>
            <a:r>
              <a:rPr lang="en-GB" sz="1400" dirty="0" smtClean="0"/>
              <a:t> </a:t>
            </a:r>
            <a:r>
              <a:rPr lang="en-GB" sz="1400" dirty="0" err="1" smtClean="0"/>
              <a:t>SrcPort</a:t>
            </a:r>
            <a:r>
              <a:rPr lang="en-GB" sz="1400" dirty="0" smtClean="0"/>
              <a:t>=80, </a:t>
            </a:r>
            <a:r>
              <a:rPr lang="en-GB" sz="1400" dirty="0" err="1" smtClean="0"/>
              <a:t>DestPort</a:t>
            </a:r>
            <a:r>
              <a:rPr lang="en-GB" sz="1400" dirty="0" smtClean="0"/>
              <a:t>=666</a:t>
            </a:r>
            <a:endParaRPr lang="en-GB" sz="1400" dirty="0"/>
          </a:p>
        </p:txBody>
      </p:sp>
      <p:sp>
        <p:nvSpPr>
          <p:cNvPr id="4" name="Rectangle 3"/>
          <p:cNvSpPr/>
          <p:nvPr/>
        </p:nvSpPr>
        <p:spPr>
          <a:xfrm>
            <a:off x="3346412" y="580038"/>
            <a:ext cx="579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Alice# </a:t>
            </a: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nmap</a:t>
            </a: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–p1-65000 </a:t>
            </a: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Bob_IPAddress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346412" y="188640"/>
            <a:ext cx="5566756" cy="391398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dirty="0" smtClean="0">
                <a:solidFill>
                  <a:schemeClr val="tx2">
                    <a:lumMod val="50000"/>
                  </a:schemeClr>
                </a:solidFill>
              </a:rPr>
              <a:t> Crafted ACK Packet</a:t>
            </a:r>
            <a:endParaRPr lang="en-GB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74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27584" y="4653136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Walls funnel people to the gate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Guard </a:t>
            </a:r>
            <a:r>
              <a:rPr lang="en-GB" sz="1600" dirty="0"/>
              <a:t>on the gate </a:t>
            </a:r>
            <a:r>
              <a:rPr lang="en-GB" sz="1600" dirty="0" smtClean="0"/>
              <a:t>- decides </a:t>
            </a:r>
            <a:r>
              <a:rPr lang="en-GB" sz="1600" dirty="0"/>
              <a:t>who </a:t>
            </a:r>
            <a:r>
              <a:rPr lang="en-GB" sz="1600" dirty="0" smtClean="0"/>
              <a:t>passes</a:t>
            </a:r>
          </a:p>
          <a:p>
            <a:r>
              <a:rPr lang="en-GB" sz="1600" dirty="0" smtClean="0"/>
              <a:t>       through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Choke point – all traffic should pass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576064"/>
          </a:xfr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l"/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b="1" dirty="0" err="1" smtClean="0">
                <a:solidFill>
                  <a:schemeClr val="tx2">
                    <a:lumMod val="50000"/>
                  </a:schemeClr>
                </a:solidFill>
              </a:rPr>
              <a:t>Stateful</a:t>
            </a:r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Firewalls</a:t>
            </a:r>
            <a:endParaRPr lang="en-GB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543643" y="5147319"/>
            <a:ext cx="187220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Firewalls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33254" y="3095091"/>
            <a:ext cx="223224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Stateful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8208912" cy="5472608"/>
          </a:xfr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smtClean="0"/>
              <a:t>Removing Connections from Cache</a:t>
            </a:r>
            <a:endParaRPr lang="en-GB" sz="2800" dirty="0" smtClean="0"/>
          </a:p>
          <a:p>
            <a:r>
              <a:rPr lang="en-GB" sz="2400" dirty="0" smtClean="0"/>
              <a:t>Standard connection teardown handshake</a:t>
            </a:r>
          </a:p>
          <a:p>
            <a:pPr lvl="1"/>
            <a:r>
              <a:rPr lang="en-GB" sz="2000" dirty="0" smtClean="0"/>
              <a:t>RST packet received</a:t>
            </a:r>
          </a:p>
          <a:p>
            <a:pPr lvl="1"/>
            <a:r>
              <a:rPr lang="en-GB" sz="2000" dirty="0" smtClean="0"/>
              <a:t>FIN/ACK packets exchanged correctly</a:t>
            </a:r>
          </a:p>
          <a:p>
            <a:r>
              <a:rPr lang="en-GB" sz="2400" dirty="0" smtClean="0"/>
              <a:t>Timeouts</a:t>
            </a:r>
          </a:p>
          <a:p>
            <a:pPr lvl="1"/>
            <a:r>
              <a:rPr lang="en-GB" sz="2000" dirty="0" smtClean="0"/>
              <a:t>Typically configurable </a:t>
            </a:r>
          </a:p>
          <a:p>
            <a:pPr lvl="1"/>
            <a:r>
              <a:rPr lang="en-GB" sz="2000" dirty="0" smtClean="0"/>
              <a:t>Balancing act between availability and removing valid sessions</a:t>
            </a:r>
          </a:p>
          <a:p>
            <a:pPr lvl="1"/>
            <a:r>
              <a:rPr lang="en-GB" sz="2000" dirty="0" smtClean="0"/>
              <a:t>Seconds to days depending on Vendor/Firewall </a:t>
            </a:r>
          </a:p>
          <a:p>
            <a:pPr lvl="1"/>
            <a:r>
              <a:rPr lang="en-GB" sz="2000" dirty="0" smtClean="0"/>
              <a:t>Various Timeouts: Connection setup timer/Idle connection timer</a:t>
            </a:r>
          </a:p>
          <a:p>
            <a:r>
              <a:rPr lang="en-GB" sz="2400" dirty="0" smtClean="0"/>
              <a:t>UDP</a:t>
            </a:r>
          </a:p>
          <a:p>
            <a:pPr lvl="1"/>
            <a:r>
              <a:rPr lang="en-GB" sz="2000" dirty="0" smtClean="0"/>
              <a:t>Connectionless – no state flags like TCP</a:t>
            </a:r>
          </a:p>
          <a:p>
            <a:pPr lvl="1"/>
            <a:r>
              <a:rPr lang="en-GB" sz="2000" dirty="0" smtClean="0"/>
              <a:t>Firewall may use its own state flags – created/replied</a:t>
            </a:r>
          </a:p>
          <a:p>
            <a:pPr lvl="1"/>
            <a:r>
              <a:rPr lang="en-GB" sz="2000" dirty="0" smtClean="0"/>
              <a:t>Timeout removes connection </a:t>
            </a:r>
          </a:p>
        </p:txBody>
      </p:sp>
    </p:spTree>
    <p:extLst>
      <p:ext uri="{BB962C8B-B14F-4D97-AF65-F5344CB8AC3E}">
        <p14:creationId xmlns:p14="http://schemas.microsoft.com/office/powerpoint/2010/main" val="99063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-1"/>
            <a:ext cx="9144000" cy="689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576064"/>
          </a:xfr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l"/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Application Inspection Firewalls</a:t>
            </a:r>
            <a:endParaRPr lang="en-GB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543643" y="5147319"/>
            <a:ext cx="187220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Firewalls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33254" y="3095091"/>
            <a:ext cx="223224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AI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8208912" cy="5472608"/>
          </a:xfr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b="1" dirty="0" smtClean="0"/>
              <a:t>Application Inspection</a:t>
            </a:r>
          </a:p>
          <a:p>
            <a:r>
              <a:rPr lang="en-GB" dirty="0" smtClean="0"/>
              <a:t>Typically </a:t>
            </a:r>
            <a:r>
              <a:rPr lang="en-GB" dirty="0" err="1" smtClean="0"/>
              <a:t>Stateful</a:t>
            </a:r>
            <a:r>
              <a:rPr lang="en-GB" dirty="0" smtClean="0"/>
              <a:t> Packet Filtering firewall, but additionally inspects the application payload  </a:t>
            </a:r>
          </a:p>
          <a:p>
            <a:r>
              <a:rPr lang="en-GB" dirty="0" smtClean="0"/>
              <a:t>Can analyse problematic protocols</a:t>
            </a:r>
          </a:p>
          <a:p>
            <a:pPr lvl="1"/>
            <a:r>
              <a:rPr lang="en-GB" dirty="0" smtClean="0"/>
              <a:t>Multi channel connections</a:t>
            </a:r>
          </a:p>
          <a:p>
            <a:r>
              <a:rPr lang="en-GB" dirty="0" smtClean="0"/>
              <a:t>Can Validate Application protocol </a:t>
            </a:r>
          </a:p>
          <a:p>
            <a:pPr lvl="1"/>
            <a:r>
              <a:rPr lang="en-GB" dirty="0" smtClean="0"/>
              <a:t>Check commands</a:t>
            </a:r>
          </a:p>
          <a:p>
            <a:r>
              <a:rPr lang="en-GB" dirty="0"/>
              <a:t>Can Validate Application </a:t>
            </a:r>
            <a:r>
              <a:rPr lang="en-GB" dirty="0" smtClean="0"/>
              <a:t>layer content</a:t>
            </a:r>
          </a:p>
          <a:p>
            <a:pPr lvl="1"/>
            <a:r>
              <a:rPr lang="en-GB" dirty="0" smtClean="0"/>
              <a:t>Match attacks in payload</a:t>
            </a:r>
          </a:p>
          <a:p>
            <a:endParaRPr lang="en-GB" dirty="0" smtClean="0"/>
          </a:p>
          <a:p>
            <a:endParaRPr lang="en-GB" dirty="0" smtClean="0"/>
          </a:p>
          <a:p>
            <a:pPr lvl="2"/>
            <a:endParaRPr lang="en-GB" dirty="0" smtClean="0"/>
          </a:p>
          <a:p>
            <a:pPr marL="457200" indent="-457200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319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-1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576064"/>
          </a:xfr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l"/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Application Inspection Firewalls</a:t>
            </a:r>
            <a:endParaRPr lang="en-GB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543643" y="5147319"/>
            <a:ext cx="187220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Firewalls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33254" y="3095091"/>
            <a:ext cx="223224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AI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8208912" cy="5472608"/>
          </a:xfr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b="1" dirty="0" smtClean="0"/>
              <a:t>Application Inspection</a:t>
            </a:r>
          </a:p>
          <a:p>
            <a:r>
              <a:rPr lang="en-GB" dirty="0" smtClean="0"/>
              <a:t>Deal with complex protocols</a:t>
            </a:r>
          </a:p>
          <a:p>
            <a:pPr lvl="1"/>
            <a:r>
              <a:rPr lang="en-GB" dirty="0" smtClean="0"/>
              <a:t>FTP, VoIP protocols</a:t>
            </a:r>
          </a:p>
          <a:p>
            <a:pPr lvl="2"/>
            <a:r>
              <a:rPr lang="en-GB" dirty="0" smtClean="0"/>
              <a:t>Multi channel protocol support</a:t>
            </a:r>
          </a:p>
          <a:p>
            <a:pPr lvl="2"/>
            <a:r>
              <a:rPr lang="en-GB" dirty="0" smtClean="0"/>
              <a:t>FTP outgoing control session packet payload contains negotiated data channel port number (PORT command)</a:t>
            </a:r>
          </a:p>
          <a:p>
            <a:pPr lvl="2"/>
            <a:r>
              <a:rPr lang="en-GB" dirty="0" smtClean="0"/>
              <a:t>Inspection Firewall can read this and allow traffic from the server to the data channel port number on the client system</a:t>
            </a:r>
          </a:p>
          <a:p>
            <a:pPr lvl="1"/>
            <a:r>
              <a:rPr lang="en-GB" dirty="0" smtClean="0"/>
              <a:t>ICMP</a:t>
            </a:r>
          </a:p>
          <a:p>
            <a:pPr lvl="2"/>
            <a:r>
              <a:rPr lang="en-GB" dirty="0" smtClean="0"/>
              <a:t>ICMP error packets returned from intermediate network devices, or which do not match outgoing packet</a:t>
            </a:r>
          </a:p>
          <a:p>
            <a:pPr lvl="2"/>
            <a:r>
              <a:rPr lang="en-GB" dirty="0" smtClean="0"/>
              <a:t>ICMP Time exceeded/host unreachable packets</a:t>
            </a:r>
          </a:p>
          <a:p>
            <a:pPr lvl="2"/>
            <a:endParaRPr lang="en-GB" dirty="0" smtClean="0"/>
          </a:p>
          <a:p>
            <a:pPr marL="457200" indent="-457200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479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576064"/>
          </a:xfr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l"/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Application Inspection Firewalls</a:t>
            </a:r>
            <a:endParaRPr lang="en-GB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543643" y="5147319"/>
            <a:ext cx="187220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Firewalls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33254" y="3095091"/>
            <a:ext cx="223224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AI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8208912" cy="5472608"/>
          </a:xfr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b="1" dirty="0" smtClean="0"/>
              <a:t>Application Inspection</a:t>
            </a:r>
          </a:p>
          <a:p>
            <a:r>
              <a:rPr lang="en-GB" sz="2800" dirty="0" smtClean="0"/>
              <a:t>Can validate protocol content/commands</a:t>
            </a:r>
          </a:p>
          <a:p>
            <a:pPr lvl="1"/>
            <a:r>
              <a:rPr lang="en-GB" sz="2400" dirty="0" smtClean="0"/>
              <a:t>Check for valid commands for protocols</a:t>
            </a:r>
          </a:p>
          <a:p>
            <a:pPr lvl="2"/>
            <a:r>
              <a:rPr lang="en-GB" sz="2000" dirty="0" smtClean="0"/>
              <a:t>SMTP commands only in sessions on TCP/25 </a:t>
            </a:r>
          </a:p>
          <a:p>
            <a:pPr lvl="1"/>
            <a:r>
              <a:rPr lang="en-GB" sz="2400" dirty="0" smtClean="0"/>
              <a:t>Enforce security policy </a:t>
            </a:r>
          </a:p>
          <a:p>
            <a:pPr lvl="2"/>
            <a:r>
              <a:rPr lang="en-GB" sz="2000" dirty="0" smtClean="0"/>
              <a:t>Certain protocol commands not permitted</a:t>
            </a:r>
          </a:p>
          <a:p>
            <a:pPr lvl="2"/>
            <a:r>
              <a:rPr lang="en-GB" sz="2000" dirty="0" smtClean="0"/>
              <a:t> Drop SMTP packets with </a:t>
            </a:r>
            <a:r>
              <a:rPr lang="en-GB" sz="2000" dirty="0"/>
              <a:t>VRFY </a:t>
            </a:r>
            <a:r>
              <a:rPr lang="en-GB" sz="2000" dirty="0" smtClean="0"/>
              <a:t>command</a:t>
            </a:r>
          </a:p>
          <a:p>
            <a:r>
              <a:rPr lang="en-GB" sz="2800" dirty="0" smtClean="0"/>
              <a:t>Typically pattern matching payload text</a:t>
            </a:r>
          </a:p>
          <a:p>
            <a:pPr lvl="1"/>
            <a:r>
              <a:rPr lang="en-GB" sz="2400" dirty="0" smtClean="0"/>
              <a:t>Entire pattern may have to be in single packet</a:t>
            </a:r>
          </a:p>
          <a:p>
            <a:pPr lvl="1"/>
            <a:r>
              <a:rPr lang="en-GB" sz="2400" dirty="0" smtClean="0"/>
              <a:t>Fragmented packets</a:t>
            </a:r>
          </a:p>
          <a:p>
            <a:pPr lvl="1"/>
            <a:r>
              <a:rPr lang="en-GB" sz="2400" dirty="0" smtClean="0"/>
              <a:t>Signature based – can be bypassed by altering commands slightly – add a space, or encode characters</a:t>
            </a:r>
            <a:endParaRPr lang="en-GB" dirty="0" smtClean="0"/>
          </a:p>
          <a:p>
            <a:pPr marL="457200" indent="-457200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4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576064"/>
          </a:xfrm>
          <a:solidFill>
            <a:schemeClr val="bg2">
              <a:lumMod val="9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l"/>
            <a:r>
              <a:rPr lang="en-GB" b="1" dirty="0" smtClean="0">
                <a:solidFill>
                  <a:schemeClr val="tx2">
                    <a:lumMod val="50000"/>
                  </a:schemeClr>
                </a:solidFill>
              </a:rPr>
              <a:t> Application Inspection Firewalls</a:t>
            </a:r>
            <a:endParaRPr lang="en-GB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543643" y="5147319"/>
            <a:ext cx="187220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Firewalls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33254" y="3095091"/>
            <a:ext cx="223224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Stateful</a:t>
            </a:r>
            <a:endParaRPr lang="en-GB" sz="1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8208912" cy="5472608"/>
          </a:xfr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2500"/>
          </a:bodyPr>
          <a:lstStyle/>
          <a:p>
            <a:r>
              <a:rPr lang="en-GB" sz="2800" dirty="0" err="1" smtClean="0"/>
              <a:t>Stateful</a:t>
            </a:r>
            <a:r>
              <a:rPr lang="en-GB" sz="2800" dirty="0" smtClean="0"/>
              <a:t> packet filtering + inspection of Application payload </a:t>
            </a:r>
          </a:p>
          <a:p>
            <a:r>
              <a:rPr lang="en-GB" sz="2800" dirty="0" smtClean="0"/>
              <a:t>More Secure than Standard Packet Filtering</a:t>
            </a:r>
          </a:p>
          <a:p>
            <a:pPr lvl="1"/>
            <a:r>
              <a:rPr lang="en-GB" sz="2400" dirty="0" smtClean="0"/>
              <a:t>Validation of application protocols</a:t>
            </a:r>
          </a:p>
          <a:p>
            <a:pPr lvl="1"/>
            <a:r>
              <a:rPr lang="en-GB" sz="2400" dirty="0" smtClean="0"/>
              <a:t>Some content filtering</a:t>
            </a:r>
          </a:p>
          <a:p>
            <a:r>
              <a:rPr lang="en-GB" sz="2800" dirty="0" smtClean="0"/>
              <a:t>Fast</a:t>
            </a:r>
          </a:p>
          <a:p>
            <a:pPr lvl="1"/>
            <a:r>
              <a:rPr lang="en-GB" sz="2400" dirty="0" smtClean="0"/>
              <a:t>Not as fast as Static Packet Filtering </a:t>
            </a:r>
          </a:p>
          <a:p>
            <a:pPr lvl="1"/>
            <a:r>
              <a:rPr lang="en-GB" sz="2400" dirty="0" smtClean="0"/>
              <a:t>Faster than a Proxy</a:t>
            </a:r>
          </a:p>
          <a:p>
            <a:pPr lvl="2"/>
            <a:r>
              <a:rPr lang="en-GB" sz="2000" dirty="0" smtClean="0"/>
              <a:t>Up to Gb range depending on vendor</a:t>
            </a:r>
          </a:p>
          <a:p>
            <a:pPr lvl="2"/>
            <a:r>
              <a:rPr lang="en-GB" sz="2000" dirty="0" smtClean="0"/>
              <a:t>Can be used as main perimeter connection on large pipe to Internet</a:t>
            </a:r>
          </a:p>
          <a:p>
            <a:r>
              <a:rPr lang="en-GB" sz="2800" dirty="0" smtClean="0"/>
              <a:t>Support many protocols</a:t>
            </a:r>
          </a:p>
          <a:p>
            <a:pPr lvl="1"/>
            <a:r>
              <a:rPr lang="en-GB" sz="2400" dirty="0" smtClean="0"/>
              <a:t>More complex protocols which use payload to communicate</a:t>
            </a:r>
          </a:p>
          <a:p>
            <a:pPr lvl="2"/>
            <a:r>
              <a:rPr lang="en-GB" sz="2000" dirty="0" smtClean="0"/>
              <a:t>Video/Audio/Multi channel protocols</a:t>
            </a:r>
          </a:p>
          <a:p>
            <a:pPr marL="457200" indent="-457200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6283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580112" y="332656"/>
            <a:ext cx="3384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GB" sz="1400" dirty="0" smtClean="0"/>
              <a:t> Routers </a:t>
            </a:r>
            <a:r>
              <a:rPr lang="en-GB" sz="1400" dirty="0"/>
              <a:t>with firewalling S/w running</a:t>
            </a:r>
          </a:p>
          <a:p>
            <a:pPr>
              <a:buFontTx/>
              <a:buChar char="-"/>
            </a:pPr>
            <a:r>
              <a:rPr lang="en-GB" sz="1400" dirty="0"/>
              <a:t> Proxy/Application Firewalls – firewalling specific applications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072263" y="5805264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GB" sz="1400" dirty="0" smtClean="0"/>
              <a:t> Hardware firewalling</a:t>
            </a:r>
          </a:p>
          <a:p>
            <a:pPr>
              <a:buFontTx/>
              <a:buChar char="-"/>
            </a:pPr>
            <a:r>
              <a:rPr lang="en-GB" sz="1400" dirty="0" smtClean="0"/>
              <a:t> Custom OS/Hardware</a:t>
            </a:r>
            <a:endParaRPr lang="en-GB" sz="1400" dirty="0"/>
          </a:p>
        </p:txBody>
      </p:sp>
      <p:sp>
        <p:nvSpPr>
          <p:cNvPr id="5" name="Rectangle 4"/>
          <p:cNvSpPr/>
          <p:nvPr/>
        </p:nvSpPr>
        <p:spPr>
          <a:xfrm>
            <a:off x="1619672" y="352527"/>
            <a:ext cx="2237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- Firewall </a:t>
            </a:r>
            <a:r>
              <a:rPr lang="en-GB" sz="1400" dirty="0"/>
              <a:t>built into most </a:t>
            </a:r>
            <a:r>
              <a:rPr lang="en-GB" sz="1400" dirty="0" smtClean="0"/>
              <a:t>OS 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96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http://omnitechsupports.com/wp-content/uploads/2013/04/Windows-Firew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54" y="760478"/>
            <a:ext cx="1012338" cy="10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592" y="617217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b="1" dirty="0"/>
              <a:t>Q. </a:t>
            </a:r>
            <a:r>
              <a:rPr lang="en-GB" sz="1200" dirty="0"/>
              <a:t>Where is the perimeter </a:t>
            </a:r>
            <a:r>
              <a:rPr lang="en-GB" sz="1200" dirty="0" smtClean="0"/>
              <a:t> f/w(s) implemented</a:t>
            </a:r>
            <a:r>
              <a:rPr lang="en-GB" sz="1200" dirty="0"/>
              <a:t>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9143999" cy="689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9143999" cy="68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1404</Words>
  <Application>Microsoft Office PowerPoint</Application>
  <PresentationFormat>On-screen Show (4:3)</PresentationFormat>
  <Paragraphs>311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Courier New</vt:lpstr>
      <vt:lpstr>Office Theme</vt:lpstr>
      <vt:lpstr>2_Office Theme</vt:lpstr>
      <vt:lpstr>3_Office Theme</vt:lpstr>
      <vt:lpstr>7_Office Theme</vt:lpstr>
      <vt:lpstr>PowerPoint Presentation</vt:lpstr>
      <vt:lpstr> Perimeter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Packet Filtering</vt:lpstr>
      <vt:lpstr>PowerPoint Presentation</vt:lpstr>
      <vt:lpstr>PowerPoint Presentation</vt:lpstr>
      <vt:lpstr> Packet Filtering Process</vt:lpstr>
      <vt:lpstr>PowerPoint Presentation</vt:lpstr>
      <vt:lpstr>PowerPoint Presentation</vt:lpstr>
      <vt:lpstr> Packet Filtering Problems</vt:lpstr>
      <vt:lpstr>PowerPoint Presentation</vt:lpstr>
      <vt:lpstr>PowerPoint Presentation</vt:lpstr>
      <vt:lpstr> Stateful Firewalls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Stateful Firewalls</vt:lpstr>
      <vt:lpstr>PowerPoint Presentation</vt:lpstr>
      <vt:lpstr> Application Inspection Firewalls</vt:lpstr>
      <vt:lpstr>PowerPoint Presentation</vt:lpstr>
      <vt:lpstr> Application Inspection Firewalls</vt:lpstr>
      <vt:lpstr> Application Inspection Firewalls</vt:lpstr>
      <vt:lpstr> Application Inspection Firewalls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2015-10-07T13:29:13Z</dcterms:created>
  <dcterms:modified xsi:type="dcterms:W3CDTF">2019-05-06T13:07:12Z</dcterms:modified>
</cp:coreProperties>
</file>